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8" r:id="rId21"/>
  </p:sldMasterIdLst>
  <p:sldIdLst>
    <p:sldId id="266" r:id="rId23"/>
    <p:sldId id="257" r:id="rId24"/>
    <p:sldId id="258" r:id="rId25"/>
    <p:sldId id="259" r:id="rId26"/>
    <p:sldId id="278" r:id="rId27"/>
    <p:sldId id="267" r:id="rId28"/>
    <p:sldId id="260" r:id="rId29"/>
    <p:sldId id="268" r:id="rId30"/>
    <p:sldId id="261" r:id="rId31"/>
    <p:sldId id="271" r:id="rId32"/>
    <p:sldId id="275" r:id="rId33"/>
    <p:sldId id="274" r:id="rId34"/>
    <p:sldId id="279" r:id="rId35"/>
    <p:sldId id="276" r:id="rId36"/>
    <p:sldId id="277" r:id="rId37"/>
    <p:sldId id="280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210 디딤고딕 Bold" panose="020B0600000101010101" pitchFamily="0" charset="-127">
        <p:regular r:id="rId7"/>
      </p:font>
    </p:embeddedFont>
    <p:embeddedFont>
      <p:font typeface="Calibri" panose="020F0502020204030204" pitchFamily="34" charset="0">
        <p:regular r:id="rId5"/>
        <p:bold r:id="rId4"/>
        <p:italic r:id="rId1"/>
        <p:boldItalic r:id="rId8"/>
      </p:font>
    </p:embeddedFont>
    <p:embeddedFont>
      <p:font typeface="Gotham Bold" panose="020B0600000101010101" pitchFamily="0" charset="0">
        <p:regular r:id="rId6"/>
      </p:font>
    </p:embeddedFont>
    <p:embeddedFont>
      <p:font typeface="맑은 고딕" panose="020B0503020000020004" pitchFamily="50" charset="-127">
        <p:regular r:id="rId3"/>
        <p:bold r:id="rId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1F1F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 autoAdjust="0"/>
    <p:restoredTop sz="94622" autoAdjust="0"/>
  </p:normalViewPr>
  <p:slideViewPr>
    <p:cSldViewPr snapToGrid="1" snapToObjects="1">
      <p:cViewPr varScale="1">
        <p:scale>
          <a:sx n="40" d="100"/>
          <a:sy n="40" d="100"/>
        </p:scale>
        <p:origin x="78" y="1134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7.fntdata"></Relationship><Relationship Id="rId4" Type="http://schemas.openxmlformats.org/officeDocument/2006/relationships/font" Target="fonts/font3.fntdata"></Relationship><Relationship Id="rId5" Type="http://schemas.openxmlformats.org/officeDocument/2006/relationships/font" Target="fonts/font2.fntdata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1.fntdata"></Relationship><Relationship Id="rId8" Type="http://schemas.openxmlformats.org/officeDocument/2006/relationships/font" Target="fonts/font5.fntdata"></Relationship><Relationship Id="rId9" Type="http://schemas.openxmlformats.org/officeDocument/2006/relationships/font" Target="fonts/font8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4" Type="http://schemas.openxmlformats.org/officeDocument/2006/relationships/slide" Target="slides/slide12.xml"></Relationship><Relationship Id="rId35" Type="http://schemas.openxmlformats.org/officeDocument/2006/relationships/slide" Target="slides/slide13.xml"></Relationship><Relationship Id="rId36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8" Type="http://schemas.openxmlformats.org/officeDocument/2006/relationships/slide" Target="slides/slide16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1945925541.png"></Relationship><Relationship Id="rId4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17542858467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78672916334.png"></Relationship><Relationship Id="rId3" Type="http://schemas.openxmlformats.org/officeDocument/2006/relationships/video" Target="../media/media13356245.mp4"></Relationship><Relationship Id="rId4" Type="http://schemas.microsoft.com/office/2007/relationships/media" Target="../media/media13356245.mp4"></Relationship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3454" y="4392794"/>
            <a:ext cx="7779152" cy="4865506"/>
          </a:xfrm>
          <a:custGeom>
            <a:avLst/>
            <a:gdLst/>
            <a:ahLst/>
            <a:cxnLst/>
            <a:rect l="l" t="t" r="r" b="b"/>
            <a:pathLst>
              <a:path w="7779152" h="4865506">
                <a:moveTo>
                  <a:pt x="0" y="0"/>
                </a:moveTo>
                <a:lnTo>
                  <a:pt x="7779152" y="0"/>
                </a:lnTo>
                <a:lnTo>
                  <a:pt x="7779152" y="4865506"/>
                </a:lnTo>
                <a:lnTo>
                  <a:pt x="0" y="4865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315679"/>
            <a:ext cx="4477336" cy="724044"/>
            <a:chOff x="0" y="0"/>
            <a:chExt cx="1179216" cy="1906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9216" cy="190695"/>
            </a:xfrm>
            <a:custGeom>
              <a:avLst/>
              <a:gdLst/>
              <a:ahLst/>
              <a:cxnLst/>
              <a:rect l="l" t="t" r="r" b="b"/>
              <a:pathLst>
                <a:path w="1179216" h="190695">
                  <a:moveTo>
                    <a:pt x="0" y="0"/>
                  </a:moveTo>
                  <a:lnTo>
                    <a:pt x="1179216" y="0"/>
                  </a:lnTo>
                  <a:lnTo>
                    <a:pt x="1179216" y="190695"/>
                  </a:lnTo>
                  <a:lnTo>
                    <a:pt x="0" y="190695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79216" cy="24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210 디딤고딕 Bold"/>
                </a:rPr>
                <a:t>Project Progress Report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542129"/>
            <a:ext cx="8248263" cy="312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65"/>
              </a:lnSpc>
            </a:pPr>
            <a:r>
              <a:rPr lang="ko-KR" altLang="en-US" sz="10578" dirty="0" smtClean="0">
                <a:solidFill>
                  <a:srgbClr val="101C52"/>
                </a:solidFill>
                <a:ea typeface="210 디딤고딕 Bold"/>
              </a:rPr>
              <a:t>공통 프로젝트</a:t>
            </a:r>
            <a:endParaRPr lang="en-US" altLang="ko-KR" sz="10578" dirty="0" smtClean="0">
              <a:solidFill>
                <a:srgbClr val="101C52"/>
              </a:solidFill>
              <a:ea typeface="210 디딤고딕 Bold"/>
            </a:endParaRPr>
          </a:p>
          <a:p>
            <a:pPr>
              <a:lnSpc>
                <a:spcPts val="12165"/>
              </a:lnSpc>
            </a:pPr>
            <a:r>
              <a:rPr lang="ko-KR" altLang="en-US" sz="10578" dirty="0" smtClean="0">
                <a:solidFill>
                  <a:srgbClr val="101C52"/>
                </a:solidFill>
                <a:ea typeface="210 디딤고딕 Bold"/>
              </a:rPr>
              <a:t>보고서</a:t>
            </a:r>
            <a:endParaRPr lang="en-US" sz="10578" dirty="0">
              <a:solidFill>
                <a:srgbClr val="101C52"/>
              </a:solidFill>
              <a:ea typeface="210 디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962900"/>
            <a:ext cx="4477336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3121" dirty="0">
                <a:solidFill>
                  <a:srgbClr val="101C52"/>
                </a:solidFill>
                <a:latin typeface="210 디딤고딕 Bold"/>
                <a:ea typeface="210 디딤고딕 Bold"/>
              </a:rPr>
              <a:t> 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 Bold"/>
                <a:ea typeface="210 디딤고딕 Bold"/>
              </a:rPr>
              <a:t>국립 안동대학교</a:t>
            </a:r>
            <a:endParaRPr lang="en-US" altLang="ko-KR" sz="3121" dirty="0" smtClean="0">
              <a:solidFill>
                <a:srgbClr val="101C52"/>
              </a:solidFill>
              <a:latin typeface="210 디딤고딕 Bold"/>
              <a:ea typeface="210 디딤고딕 Bold"/>
            </a:endParaRPr>
          </a:p>
          <a:p>
            <a:pPr algn="just">
              <a:lnSpc>
                <a:spcPts val="4057"/>
              </a:lnSpc>
            </a:pPr>
            <a:r>
              <a:rPr lang="ko-KR" altLang="en-US" sz="3121" dirty="0" smtClean="0">
                <a:solidFill>
                  <a:srgbClr val="101C52"/>
                </a:solidFill>
                <a:latin typeface="210 디딤고딕 Bold"/>
                <a:ea typeface="210 디딤고딕 Bold"/>
              </a:rPr>
              <a:t>웹개발전문가양성과정 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 Bold"/>
                <a:ea typeface="210 디딤고딕 Bold"/>
              </a:rPr>
              <a:t>4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 Bold"/>
                <a:ea typeface="210 디딤고딕 Bold"/>
              </a:rPr>
              <a:t>기</a:t>
            </a:r>
            <a:endParaRPr lang="en-US" altLang="ko-KR" sz="3121" dirty="0" smtClean="0">
              <a:solidFill>
                <a:srgbClr val="101C52"/>
              </a:solidFill>
              <a:latin typeface="210 디딤고딕 Bold"/>
              <a:ea typeface="210 디딤고딕 Bold"/>
            </a:endParaRPr>
          </a:p>
          <a:p>
            <a:pPr algn="just">
              <a:lnSpc>
                <a:spcPts val="4057"/>
              </a:lnSpc>
            </a:pPr>
            <a:r>
              <a:rPr lang="ko-KR" altLang="en-US" sz="3121" dirty="0" err="1" smtClean="0">
                <a:solidFill>
                  <a:srgbClr val="101C52"/>
                </a:solidFill>
                <a:latin typeface="210 디딤고딕 Bold"/>
                <a:ea typeface="210 디딤고딕 Bold"/>
              </a:rPr>
              <a:t>이인건</a:t>
            </a:r>
            <a:endParaRPr lang="en-US" sz="3121" dirty="0">
              <a:solidFill>
                <a:srgbClr val="101C52"/>
              </a:solidFill>
              <a:latin typeface="210 디딤고딕 Bold"/>
              <a:ea typeface="210 디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2994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643856"/>
            <a:ext cx="80029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6500" dirty="0">
                <a:solidFill>
                  <a:srgbClr val="101C52"/>
                </a:solidFill>
                <a:ea typeface="210 디딤고딕 Bold"/>
              </a:rPr>
              <a:t>2. </a:t>
            </a:r>
            <a:r>
              <a:rPr lang="ko-KR" altLang="en-US" sz="6500" dirty="0" smtClean="0">
                <a:solidFill>
                  <a:srgbClr val="101C52"/>
                </a:solidFill>
                <a:ea typeface="210 디딤고딕 Bold"/>
              </a:rPr>
              <a:t>게시판 기능</a:t>
            </a:r>
            <a:endParaRPr lang="en-US" altLang="ko-KR" sz="6500" dirty="0">
              <a:solidFill>
                <a:srgbClr val="101C52"/>
              </a:solidFill>
              <a:ea typeface="210 디딤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810638" y="2377248"/>
            <a:ext cx="6020162" cy="387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en-US" altLang="ko-KR" sz="3157" dirty="0" err="1">
                <a:solidFill>
                  <a:srgbClr val="3D3D3D"/>
                </a:solidFill>
                <a:ea typeface="210 디딤고딕 Medium"/>
              </a:rPr>
              <a:t>Php</a:t>
            </a: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를 이용해 </a:t>
            </a:r>
            <a:r>
              <a:rPr lang="en-US" altLang="ko-KR" sz="3157" dirty="0" err="1">
                <a:solidFill>
                  <a:srgbClr val="3D3D3D"/>
                </a:solidFill>
                <a:ea typeface="210 디딤고딕 Medium"/>
              </a:rPr>
              <a:t>heidiDB</a:t>
            </a: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에 연결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b="1" dirty="0">
                <a:solidFill>
                  <a:srgbClr val="3D3D3D"/>
                </a:solidFill>
                <a:ea typeface="210 디딤고딕 Medium"/>
              </a:rPr>
              <a:t>글쓰기</a:t>
            </a: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 버튼을 이용해 사용자가 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게시판에 글 작성 가능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연동된 </a:t>
            </a:r>
            <a:r>
              <a:rPr lang="en-US" altLang="ko-KR" sz="3157" dirty="0">
                <a:solidFill>
                  <a:srgbClr val="3D3D3D"/>
                </a:solidFill>
                <a:ea typeface="210 디딤고딕 Medium"/>
              </a:rPr>
              <a:t>DB</a:t>
            </a: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에 저장 및 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웹사이트 값 출력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게시판의 제목을 클릭하여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게시판의 상세 내용 및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댓글 확인</a:t>
            </a:r>
            <a:r>
              <a:rPr lang="en-US" altLang="ko-KR" sz="3157" dirty="0">
                <a:solidFill>
                  <a:srgbClr val="3D3D3D"/>
                </a:solidFill>
                <a:ea typeface="210 디딤고딕 Medium"/>
              </a:rPr>
              <a:t>, </a:t>
            </a:r>
            <a:r>
              <a:rPr lang="ko-KR" altLang="en-US" sz="3157" dirty="0">
                <a:solidFill>
                  <a:srgbClr val="3D3D3D"/>
                </a:solidFill>
                <a:ea typeface="210 디딤고딕 Medium"/>
              </a:rPr>
              <a:t>작성 가능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04035"/>
            <a:ext cx="10335876" cy="46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7868"/>
            <a:ext cx="15743580" cy="564643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838200" y="643856"/>
            <a:ext cx="80029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6500" dirty="0" smtClean="0">
                <a:solidFill>
                  <a:srgbClr val="101C52"/>
                </a:solidFill>
                <a:ea typeface="210 디딤고딕 Bold"/>
              </a:rPr>
              <a:t>3. </a:t>
            </a:r>
            <a:r>
              <a:rPr lang="ko-KR" altLang="en-US" sz="6500" dirty="0" smtClean="0">
                <a:solidFill>
                  <a:srgbClr val="101C52"/>
                </a:solidFill>
                <a:ea typeface="210 디딤고딕 Bold"/>
              </a:rPr>
              <a:t>상세 페이지</a:t>
            </a:r>
            <a:endParaRPr lang="en-US" altLang="ko-KR" sz="6500" dirty="0">
              <a:solidFill>
                <a:srgbClr val="101C52"/>
              </a:solidFill>
              <a:ea typeface="210 디딤고딕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213999" y="4410014"/>
            <a:ext cx="4198156" cy="881945"/>
            <a:chOff x="0" y="0"/>
            <a:chExt cx="1105687" cy="232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5687" cy="232282"/>
            </a:xfrm>
            <a:custGeom>
              <a:avLst/>
              <a:gdLst/>
              <a:ahLst/>
              <a:cxnLst/>
              <a:rect l="l" t="t" r="r" b="b"/>
              <a:pathLst>
                <a:path w="1105687" h="232282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105687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선택 글 삭제</a:t>
              </a:r>
              <a:endParaRPr lang="en-US" sz="35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21641" y="8700419"/>
            <a:ext cx="4198156" cy="881945"/>
            <a:chOff x="0" y="0"/>
            <a:chExt cx="1105687" cy="2322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5687" cy="232282"/>
            </a:xfrm>
            <a:custGeom>
              <a:avLst/>
              <a:gdLst/>
              <a:ahLst/>
              <a:cxnLst/>
              <a:rect l="l" t="t" r="r" b="b"/>
              <a:pathLst>
                <a:path w="1105687" h="232282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105687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새 글 작성</a:t>
              </a:r>
              <a:endParaRPr lang="en-US" sz="35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21641" y="4394752"/>
            <a:ext cx="4198156" cy="881945"/>
            <a:chOff x="0" y="0"/>
            <a:chExt cx="1105687" cy="232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5687" cy="232282"/>
            </a:xfrm>
            <a:custGeom>
              <a:avLst/>
              <a:gdLst/>
              <a:ahLst/>
              <a:cxnLst/>
              <a:rect l="l" t="t" r="r" b="b"/>
              <a:pathLst>
                <a:path w="1105687" h="232282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105687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댓글 작성 및 보기</a:t>
              </a:r>
              <a:endParaRPr lang="en-US" sz="35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sp>
        <p:nvSpPr>
          <p:cNvPr id="24" name="TextBox 4"/>
          <p:cNvSpPr txBox="1"/>
          <p:nvPr/>
        </p:nvSpPr>
        <p:spPr>
          <a:xfrm>
            <a:off x="11810638" y="2377248"/>
            <a:ext cx="6020162" cy="47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  <p:grpSp>
        <p:nvGrpSpPr>
          <p:cNvPr id="26" name="Group 12"/>
          <p:cNvGrpSpPr/>
          <p:nvPr/>
        </p:nvGrpSpPr>
        <p:grpSpPr>
          <a:xfrm>
            <a:off x="8209988" y="5707534"/>
            <a:ext cx="4198156" cy="1171267"/>
            <a:chOff x="0" y="-76200"/>
            <a:chExt cx="1105687" cy="308482"/>
          </a:xfrm>
        </p:grpSpPr>
        <p:sp>
          <p:nvSpPr>
            <p:cNvPr id="27" name="Freeform 13"/>
            <p:cNvSpPr/>
            <p:nvPr/>
          </p:nvSpPr>
          <p:spPr>
            <a:xfrm>
              <a:off x="0" y="0"/>
              <a:ext cx="1105687" cy="232282"/>
            </a:xfrm>
            <a:custGeom>
              <a:avLst/>
              <a:gdLst/>
              <a:ahLst/>
              <a:cxnLst/>
              <a:rect l="l" t="t" r="r" b="b"/>
              <a:pathLst>
                <a:path w="1105687" h="232282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28" name="TextBox 14"/>
            <p:cNvSpPr txBox="1"/>
            <p:nvPr/>
          </p:nvSpPr>
          <p:spPr>
            <a:xfrm>
              <a:off x="0" y="-76200"/>
              <a:ext cx="1105687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선택 글 </a:t>
              </a: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수정</a:t>
              </a:r>
              <a:endParaRPr lang="en-US" sz="35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grpSp>
        <p:nvGrpSpPr>
          <p:cNvPr id="29" name="Group 12"/>
          <p:cNvGrpSpPr/>
          <p:nvPr/>
        </p:nvGrpSpPr>
        <p:grpSpPr>
          <a:xfrm>
            <a:off x="8209988" y="7857468"/>
            <a:ext cx="4198156" cy="881945"/>
            <a:chOff x="0" y="0"/>
            <a:chExt cx="1105687" cy="232282"/>
          </a:xfrm>
        </p:grpSpPr>
        <p:sp>
          <p:nvSpPr>
            <p:cNvPr id="30" name="Freeform 13"/>
            <p:cNvSpPr/>
            <p:nvPr/>
          </p:nvSpPr>
          <p:spPr>
            <a:xfrm>
              <a:off x="0" y="0"/>
              <a:ext cx="1105687" cy="232282"/>
            </a:xfrm>
            <a:custGeom>
              <a:avLst/>
              <a:gdLst/>
              <a:ahLst/>
              <a:cxnLst/>
              <a:rect l="l" t="t" r="r" b="b"/>
              <a:pathLst>
                <a:path w="1105687" h="232282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31" name="TextBox 14"/>
            <p:cNvSpPr txBox="1"/>
            <p:nvPr/>
          </p:nvSpPr>
          <p:spPr>
            <a:xfrm>
              <a:off x="0" y="-76200"/>
              <a:ext cx="1105687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3500" dirty="0" smtClean="0">
                  <a:solidFill>
                    <a:srgbClr val="F1F1F1"/>
                  </a:solidFill>
                  <a:ea typeface="210 디딤고딕 Bold"/>
                </a:rPr>
                <a:t>게시판 목록 이동</a:t>
              </a:r>
              <a:endParaRPr lang="en-US" sz="35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cxnSp>
        <p:nvCxnSpPr>
          <p:cNvPr id="47" name="직선 화살표 연결선 46"/>
          <p:cNvCxnSpPr/>
          <p:nvPr/>
        </p:nvCxnSpPr>
        <p:spPr>
          <a:xfrm flipV="1">
            <a:off x="12408144" y="7200900"/>
            <a:ext cx="1003056" cy="9906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2408144" y="6432537"/>
            <a:ext cx="1688856" cy="51772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408144" y="5337944"/>
            <a:ext cx="2353518" cy="15669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4935200" y="5337944"/>
            <a:ext cx="1073594" cy="16123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7" idx="0"/>
          </p:cNvCxnSpPr>
          <p:nvPr/>
        </p:nvCxnSpPr>
        <p:spPr>
          <a:xfrm flipV="1">
            <a:off x="14820719" y="7568146"/>
            <a:ext cx="647881" cy="8429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45" descr="C:/Users/캡틴성주/AppData/Roaming/PolarisOffice/ETemp/8548_20421904/fImage1945925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620" y="2933700"/>
            <a:ext cx="17764760" cy="4324985"/>
          </a:xfrm>
          <a:prstGeom prst="rect"/>
          <a:noFill/>
        </p:spPr>
      </p:pic>
      <p:sp>
        <p:nvSpPr>
          <p:cNvPr id="2" name="TextBox 2"/>
          <p:cNvSpPr txBox="1">
            <a:spLocks/>
          </p:cNvSpPr>
          <p:nvPr/>
        </p:nvSpPr>
        <p:spPr>
          <a:xfrm rot="0">
            <a:off x="838200" y="643890"/>
            <a:ext cx="8003540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7800"/>
              </a:lnSpc>
              <a:buFontTx/>
              <a:buNone/>
            </a:pPr>
            <a:r>
              <a:rPr lang="en-US" altLang="ko-KR" sz="6500">
                <a:solidFill>
                  <a:srgbClr val="101C52"/>
                </a:solidFill>
                <a:ea typeface="210 디딤고딕 Bold" charset="0"/>
              </a:rPr>
              <a:t>4.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댓글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작성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998075" y="5407660"/>
            <a:ext cx="4197985" cy="882015"/>
            <a:chOff x="9998075" y="5407660"/>
            <a:chExt cx="4197985" cy="882015"/>
          </a:xfrm>
        </p:grpSpPr>
        <p:sp>
          <p:nvSpPr>
            <p:cNvPr id="19" name="Freeform 19"/>
            <p:cNvSpPr>
              <a:spLocks/>
            </p:cNvSpPr>
            <p:nvPr/>
          </p:nvSpPr>
          <p:spPr>
            <a:xfrm rot="0">
              <a:off x="9998075" y="5407660"/>
              <a:ext cx="4198620" cy="88265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20" name="TextBox 20"/>
            <p:cNvSpPr txBox="1">
              <a:spLocks/>
            </p:cNvSpPr>
            <p:nvPr/>
          </p:nvSpPr>
          <p:spPr>
            <a:xfrm rot="0">
              <a:off x="9998075" y="5118100"/>
              <a:ext cx="4198620" cy="117221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댓글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 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작성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sp>
        <p:nvSpPr>
          <p:cNvPr id="24" name="TextBox 4"/>
          <p:cNvSpPr txBox="1">
            <a:spLocks/>
          </p:cNvSpPr>
          <p:nvPr/>
        </p:nvSpPr>
        <p:spPr>
          <a:xfrm rot="0">
            <a:off x="11794490" y="2837815"/>
            <a:ext cx="6021070" cy="47307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3789"/>
              </a:lnSpc>
              <a:buFontTx/>
              <a:buNone/>
            </a:pPr>
            <a:endParaRPr lang="ko-KR" altLang="en-US" sz="3155">
              <a:solidFill>
                <a:srgbClr val="3D3D3D"/>
              </a:solidFill>
              <a:ea typeface="210 디딤고딕 Medium" charset="0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rot="0">
            <a:off x="14196060" y="5848350"/>
            <a:ext cx="1898650" cy="635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18"/>
          <p:cNvGrpSpPr/>
          <p:nvPr/>
        </p:nvGrpSpPr>
        <p:grpSpPr>
          <a:xfrm>
            <a:off x="13893800" y="7257415"/>
            <a:ext cx="4197985" cy="2145665"/>
            <a:chOff x="13893800" y="7257415"/>
            <a:chExt cx="4197985" cy="2145665"/>
          </a:xfrm>
        </p:grpSpPr>
        <p:sp>
          <p:nvSpPr>
            <p:cNvPr id="66" name="Freeform 19"/>
            <p:cNvSpPr>
              <a:spLocks/>
            </p:cNvSpPr>
            <p:nvPr/>
          </p:nvSpPr>
          <p:spPr>
            <a:xfrm rot="0">
              <a:off x="13893800" y="7621905"/>
              <a:ext cx="4198620" cy="161671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67" name="TextBox 20"/>
            <p:cNvSpPr txBox="1">
              <a:spLocks/>
            </p:cNvSpPr>
            <p:nvPr/>
          </p:nvSpPr>
          <p:spPr>
            <a:xfrm rot="0">
              <a:off x="13893800" y="7257415"/>
              <a:ext cx="4198620" cy="214630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작성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 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취소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 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및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 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댓글창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 </a:t>
              </a: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닫기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cxnSp>
        <p:nvCxnSpPr>
          <p:cNvPr id="70" name="직선 화살표 연결선 69"/>
          <p:cNvCxnSpPr/>
          <p:nvPr/>
        </p:nvCxnSpPr>
        <p:spPr>
          <a:xfrm rot="0" flipV="1">
            <a:off x="16065500" y="6238875"/>
            <a:ext cx="1302385" cy="1334135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5" name="그룹 48"/>
          <p:cNvGrpSpPr/>
          <p:nvPr/>
        </p:nvGrpSpPr>
        <p:grpSpPr>
          <a:xfrm rot="0">
            <a:off x="354330" y="8781415"/>
            <a:ext cx="4198620" cy="882650"/>
            <a:chOff x="354330" y="8781415"/>
            <a:chExt cx="4198620" cy="882650"/>
          </a:xfrm>
        </p:grpSpPr>
        <p:sp>
          <p:nvSpPr>
            <p:cNvPr id="76" name="도형 46"/>
            <p:cNvSpPr>
              <a:spLocks/>
            </p:cNvSpPr>
            <p:nvPr/>
          </p:nvSpPr>
          <p:spPr>
            <a:xfrm rot="0">
              <a:off x="354330" y="8781415"/>
              <a:ext cx="4198620" cy="88265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7" name="텍스트 상자 47"/>
            <p:cNvSpPr txBox="1">
              <a:spLocks/>
            </p:cNvSpPr>
            <p:nvPr/>
          </p:nvSpPr>
          <p:spPr>
            <a:xfrm rot="0">
              <a:off x="354330" y="8491855"/>
              <a:ext cx="4198620" cy="117221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댓글 수정창 열기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grpSp>
        <p:nvGrpSpPr>
          <p:cNvPr id="78" name="그룹 51"/>
          <p:cNvGrpSpPr/>
          <p:nvPr/>
        </p:nvGrpSpPr>
        <p:grpSpPr>
          <a:xfrm rot="0">
            <a:off x="4926330" y="8781415"/>
            <a:ext cx="4198620" cy="882650"/>
            <a:chOff x="4926330" y="8781415"/>
            <a:chExt cx="4198620" cy="882650"/>
          </a:xfrm>
        </p:grpSpPr>
        <p:sp>
          <p:nvSpPr>
            <p:cNvPr id="79" name="도형 49"/>
            <p:cNvSpPr>
              <a:spLocks/>
            </p:cNvSpPr>
            <p:nvPr/>
          </p:nvSpPr>
          <p:spPr>
            <a:xfrm rot="0">
              <a:off x="4926330" y="8781415"/>
              <a:ext cx="4198620" cy="88265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0" name="텍스트 상자 50"/>
            <p:cNvSpPr txBox="1">
              <a:spLocks/>
            </p:cNvSpPr>
            <p:nvPr/>
          </p:nvSpPr>
          <p:spPr>
            <a:xfrm rot="0">
              <a:off x="4926330" y="8491855"/>
              <a:ext cx="4198620" cy="117221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기존 댓글 삭제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cxnSp>
        <p:nvCxnSpPr>
          <p:cNvPr id="81" name="도형 52"/>
          <p:cNvCxnSpPr/>
          <p:nvPr/>
        </p:nvCxnSpPr>
        <p:spPr>
          <a:xfrm rot="0" flipH="1" flipV="1">
            <a:off x="4762500" y="7112000"/>
            <a:ext cx="2286635" cy="1556385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도형 53"/>
          <p:cNvCxnSpPr/>
          <p:nvPr/>
        </p:nvCxnSpPr>
        <p:spPr>
          <a:xfrm rot="0" flipV="1">
            <a:off x="2444750" y="7104380"/>
            <a:ext cx="1405890" cy="1579880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97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55" descr="C:/Users/캡틴성주/AppData/Roaming/PolarisOffice/ETemp/8548_20421904/fImage1175428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4550" y="1991995"/>
            <a:ext cx="7011035" cy="4048760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 rot="0">
            <a:off x="838200" y="643890"/>
            <a:ext cx="8003540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7800"/>
              </a:lnSpc>
              <a:buFontTx/>
              <a:buNone/>
            </a:pPr>
            <a:r>
              <a:rPr lang="en-US" altLang="ko-KR" sz="6500">
                <a:solidFill>
                  <a:srgbClr val="101C52"/>
                </a:solidFill>
                <a:ea typeface="210 디딤고딕 Bold" charset="0"/>
              </a:rPr>
              <a:t>5.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댓글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수정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grpSp>
        <p:nvGrpSpPr>
          <p:cNvPr id="75" name="Group 5"/>
          <p:cNvGrpSpPr/>
          <p:nvPr/>
        </p:nvGrpSpPr>
        <p:grpSpPr>
          <a:xfrm rot="0">
            <a:off x="147955" y="6412230"/>
            <a:ext cx="4198620" cy="1172210"/>
            <a:chOff x="147955" y="6412230"/>
            <a:chExt cx="4198620" cy="1172210"/>
          </a:xfrm>
        </p:grpSpPr>
        <p:sp>
          <p:nvSpPr>
            <p:cNvPr id="76" name="Rect 0"/>
            <p:cNvSpPr>
              <a:spLocks/>
            </p:cNvSpPr>
            <p:nvPr/>
          </p:nvSpPr>
          <p:spPr>
            <a:xfrm rot="0">
              <a:off x="147955" y="6701790"/>
              <a:ext cx="4198620" cy="88265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7" name="Rect 0"/>
            <p:cNvSpPr txBox="1">
              <a:spLocks/>
            </p:cNvSpPr>
            <p:nvPr/>
          </p:nvSpPr>
          <p:spPr>
            <a:xfrm rot="0">
              <a:off x="147955" y="6412230"/>
              <a:ext cx="4198620" cy="117221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댓글 수정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grpSp>
        <p:nvGrpSpPr>
          <p:cNvPr id="78" name="Group 5"/>
          <p:cNvGrpSpPr/>
          <p:nvPr/>
        </p:nvGrpSpPr>
        <p:grpSpPr>
          <a:xfrm rot="0">
            <a:off x="4640580" y="6717665"/>
            <a:ext cx="4198620" cy="882650"/>
            <a:chOff x="4640580" y="6717665"/>
            <a:chExt cx="4198620" cy="882650"/>
          </a:xfrm>
        </p:grpSpPr>
        <p:sp>
          <p:nvSpPr>
            <p:cNvPr id="79" name="Rect 0"/>
            <p:cNvSpPr>
              <a:spLocks/>
            </p:cNvSpPr>
            <p:nvPr/>
          </p:nvSpPr>
          <p:spPr>
            <a:xfrm rot="0">
              <a:off x="4640580" y="6717665"/>
              <a:ext cx="4198620" cy="882650"/>
            </a:xfrm>
            <a:custGeom>
              <a:gdLst>
                <a:gd fmla="*/ 0 w 1105688" name="TX0"/>
                <a:gd fmla="*/ 0 h 232283" name="TY0"/>
                <a:gd fmla="*/ 1105687 w 1105688" name="TX1"/>
                <a:gd fmla="*/ 0 h 232283" name="TY1"/>
                <a:gd fmla="*/ 1105687 w 1105688" name="TX2"/>
                <a:gd fmla="*/ 232282 h 232283" name="TY2"/>
                <a:gd fmla="*/ 0 w 1105688" name="TX3"/>
                <a:gd fmla="*/ 232282 h 232283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1105688" h="232283">
                  <a:moveTo>
                    <a:pt x="0" y="0"/>
                  </a:moveTo>
                  <a:lnTo>
                    <a:pt x="1105687" y="0"/>
                  </a:lnTo>
                  <a:lnTo>
                    <a:pt x="1105687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0" name="Rect 0"/>
            <p:cNvSpPr txBox="1">
              <a:spLocks/>
            </p:cNvSpPr>
            <p:nvPr/>
          </p:nvSpPr>
          <p:spPr>
            <a:xfrm rot="0">
              <a:off x="4640580" y="6428105"/>
              <a:ext cx="4198620" cy="1172210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900"/>
                </a:lnSpc>
                <a:buFontTx/>
                <a:buNone/>
              </a:pPr>
              <a:r>
                <a:rPr lang="ko-KR" altLang="en-US" sz="3500">
                  <a:solidFill>
                    <a:srgbClr val="F1F1F1"/>
                  </a:solidFill>
                  <a:ea typeface="210 디딤고딕 Bold" charset="0"/>
                </a:rPr>
                <a:t>수정 취소</a:t>
              </a:r>
              <a:endParaRPr lang="ko-KR" altLang="en-US" sz="3500">
                <a:solidFill>
                  <a:srgbClr val="F1F1F1"/>
                </a:solidFill>
                <a:ea typeface="210 디딤고딕 Bold" charset="0"/>
              </a:endParaRPr>
            </a:p>
          </p:txBody>
        </p:sp>
      </p:grpSp>
      <p:cxnSp>
        <p:nvCxnSpPr>
          <p:cNvPr id="81" name="Rect 0"/>
          <p:cNvCxnSpPr/>
          <p:nvPr/>
        </p:nvCxnSpPr>
        <p:spPr>
          <a:xfrm rot="0" flipH="1" flipV="1">
            <a:off x="5635625" y="3222625"/>
            <a:ext cx="1080135" cy="3382010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Rect 0"/>
          <p:cNvCxnSpPr/>
          <p:nvPr/>
        </p:nvCxnSpPr>
        <p:spPr>
          <a:xfrm rot="0" flipH="1" flipV="1">
            <a:off x="1619250" y="6080125"/>
            <a:ext cx="588010" cy="476885"/>
          </a:xfrm>
          <a:prstGeom prst="straightConnector1"/>
          <a:ln w="38100" cap="flat" cmpd="sng">
            <a:prstDash/>
            <a:tailEnd type="arrow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643890"/>
            <a:ext cx="8003540" cy="991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7800"/>
              </a:lnSpc>
              <a:buFontTx/>
              <a:buNone/>
            </a:pPr>
            <a:r>
              <a:rPr lang="en-US" altLang="ko-KR" sz="6500">
                <a:solidFill>
                  <a:srgbClr val="101C52"/>
                </a:solidFill>
                <a:ea typeface="210 디딤고딕 Bold" charset="0"/>
              </a:rPr>
              <a:t>6.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문제점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1810365" y="2377440"/>
            <a:ext cx="6020435" cy="472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73" name="TextBox 4"/>
          <p:cNvSpPr txBox="1"/>
          <p:nvPr/>
        </p:nvSpPr>
        <p:spPr>
          <a:xfrm>
            <a:off x="838200" y="2044065"/>
            <a:ext cx="12263755" cy="974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각 게시물 마다 댓글을 구분해야 하는데 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게시물 마다 </a:t>
            </a: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DB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테이블을 따로 만드는 것은 불가능</a:t>
            </a:r>
            <a:endParaRPr lang="en-US" altLang="ko-KR" sz="3157" dirty="0" smtClean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38200" y="6793230"/>
            <a:ext cx="12263755" cy="9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댓글 </a:t>
            </a: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DB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테이블에 </a:t>
            </a:r>
            <a:r>
              <a:rPr lang="ko-KR" altLang="en-US" sz="3157" dirty="0" err="1" smtClean="0">
                <a:solidFill>
                  <a:srgbClr val="3D3D3D"/>
                </a:solidFill>
                <a:ea typeface="210 디딤고딕 Medium"/>
              </a:rPr>
              <a:t>게시글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 </a:t>
            </a: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no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값을 넣어 댓글 분류 및 </a:t>
            </a:r>
            <a:endParaRPr lang="en-US" altLang="ko-KR" sz="3157" dirty="0" smtClean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댓글 데이터 관리</a:t>
            </a:r>
            <a:endParaRPr lang="en-US" altLang="ko-KR" sz="3157" dirty="0" smtClean="0">
              <a:solidFill>
                <a:srgbClr val="3D3D3D"/>
              </a:solidFill>
              <a:ea typeface="210 디딤고딕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635"/>
            <a:ext cx="10941050" cy="29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8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643890"/>
            <a:ext cx="8003540" cy="991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7800"/>
              </a:lnSpc>
              <a:buFontTx/>
              <a:buNone/>
            </a:pPr>
            <a:r>
              <a:rPr lang="en-US" altLang="ko-KR" sz="6500">
                <a:solidFill>
                  <a:srgbClr val="101C52"/>
                </a:solidFill>
                <a:ea typeface="210 디딤고딕 Bold" charset="0"/>
              </a:rPr>
              <a:t>7.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데이터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베이스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설계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1125200" y="2235200"/>
            <a:ext cx="6020435" cy="472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게시판 </a:t>
            </a:r>
            <a:r>
              <a:rPr lang="ko-KR" altLang="en-US" sz="3157" dirty="0" err="1" smtClean="0">
                <a:solidFill>
                  <a:srgbClr val="3D3D3D"/>
                </a:solidFill>
                <a:ea typeface="210 디딤고딕 Medium"/>
              </a:rPr>
              <a:t>작성글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 데이터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28931"/>
              </p:ext>
            </p:extLst>
          </p:nvPr>
        </p:nvGraphicFramePr>
        <p:xfrm>
          <a:off x="838200" y="2235500"/>
          <a:ext cx="96012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232">
                  <a:extLst>
                    <a:ext uri="{9D8B030D-6E8A-4147-A177-3AD203B41FA5}">
                      <a16:colId xmlns:a16="http://schemas.microsoft.com/office/drawing/2014/main" val="2956344077"/>
                    </a:ext>
                  </a:extLst>
                </a:gridCol>
                <a:gridCol w="7740968">
                  <a:extLst>
                    <a:ext uri="{9D8B030D-6E8A-4147-A177-3AD203B41FA5}">
                      <a16:colId xmlns:a16="http://schemas.microsoft.com/office/drawing/2014/main" val="9548587"/>
                    </a:ext>
                  </a:extLst>
                </a:gridCol>
              </a:tblGrid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컬럼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설명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15787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No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게시글의</a:t>
                      </a:r>
                      <a:r>
                        <a:rPr lang="ko-KR" altLang="en-US" sz="2500" dirty="0" smtClean="0"/>
                        <a:t> 고유 번호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51774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Name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게시글의</a:t>
                      </a:r>
                      <a:r>
                        <a:rPr lang="ko-KR" altLang="en-US" sz="2500" dirty="0" smtClean="0"/>
                        <a:t> 작성자 이름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47256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Title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게시글의</a:t>
                      </a:r>
                      <a:r>
                        <a:rPr lang="ko-KR" altLang="en-US" sz="2500" dirty="0" smtClean="0"/>
                        <a:t> 제목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30338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Content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게시글의</a:t>
                      </a:r>
                      <a:r>
                        <a:rPr lang="ko-KR" altLang="en-US" sz="2500" baseline="0" dirty="0" smtClean="0"/>
                        <a:t> 글 내용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35266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Hit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</a:t>
                      </a:r>
                      <a:r>
                        <a:rPr lang="ko-KR" altLang="en-US" sz="2500" dirty="0" smtClean="0"/>
                        <a:t> 조회수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688497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err="1" smtClean="0"/>
                        <a:t>regdate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/>
                        <a:t>게시글</a:t>
                      </a:r>
                      <a:r>
                        <a:rPr lang="ko-KR" altLang="en-US" sz="2500" dirty="0" smtClean="0"/>
                        <a:t> 작성 일자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41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62751"/>
              </p:ext>
            </p:extLst>
          </p:nvPr>
        </p:nvGraphicFramePr>
        <p:xfrm>
          <a:off x="826168" y="6438900"/>
          <a:ext cx="9613232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563">
                  <a:extLst>
                    <a:ext uri="{9D8B030D-6E8A-4147-A177-3AD203B41FA5}">
                      <a16:colId xmlns:a16="http://schemas.microsoft.com/office/drawing/2014/main" val="2956344077"/>
                    </a:ext>
                  </a:extLst>
                </a:gridCol>
                <a:gridCol w="7750669">
                  <a:extLst>
                    <a:ext uri="{9D8B030D-6E8A-4147-A177-3AD203B41FA5}">
                      <a16:colId xmlns:a16="http://schemas.microsoft.com/office/drawing/2014/main" val="9548587"/>
                    </a:ext>
                  </a:extLst>
                </a:gridCol>
              </a:tblGrid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컬럼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설명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15787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err="1" smtClean="0"/>
                        <a:t>Post_no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달린 댓글의 </a:t>
                      </a:r>
                      <a:r>
                        <a:rPr lang="ko-KR" altLang="en-US" sz="2500" dirty="0" err="1" smtClean="0"/>
                        <a:t>게시글</a:t>
                      </a:r>
                      <a:r>
                        <a:rPr lang="ko-KR" altLang="en-US" sz="2500" dirty="0" smtClean="0"/>
                        <a:t> 고유 번호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51774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Name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댓글 작성자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47256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Content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댓글 내용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30338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/>
                        <a:t>no</a:t>
                      </a:r>
                      <a:endParaRPr lang="ko-KR" alt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/>
                        <a:t>댓글 고유 번호</a:t>
                      </a:r>
                      <a:endParaRPr lang="ko-KR" alt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35266"/>
                  </a:ext>
                </a:extLst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11125200" y="6412865"/>
            <a:ext cx="6020435" cy="472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댓글 데이터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214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38200" y="643890"/>
            <a:ext cx="8003540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latinLnBrk="0">
              <a:lnSpc>
                <a:spcPts val="7800"/>
              </a:lnSpc>
              <a:buFontTx/>
              <a:buNone/>
            </a:pPr>
            <a:r>
              <a:rPr lang="en-US" altLang="ko-KR" sz="6500">
                <a:solidFill>
                  <a:srgbClr val="101C52"/>
                </a:solidFill>
                <a:ea typeface="210 디딤고딕 Bold" charset="0"/>
              </a:rPr>
              <a:t>8. </a:t>
            </a: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간단 시연 영상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pic>
        <p:nvPicPr>
          <p:cNvPr id="3" name="KakaoTalk_20240324_151803151" descr="C:/Users/캡틴성주/AppData/Roaming/PolarisOffice/ETemp/8548_20421904/fImage337867291633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9875" y="1638300"/>
            <a:ext cx="15224760" cy="796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8095"/>
            <a:ext cx="4434513" cy="109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59"/>
              </a:lnSpc>
            </a:pPr>
            <a:r>
              <a:rPr lang="en-US" sz="7216">
                <a:solidFill>
                  <a:srgbClr val="101C52"/>
                </a:solidFill>
                <a:latin typeface="Gotham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31447" y="3377079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rgbClr val="3D3D3D"/>
                </a:solidFill>
                <a:ea typeface="210 디딤고딕 Medium"/>
              </a:rPr>
              <a:t>프로젝트</a:t>
            </a:r>
            <a:r>
              <a:rPr lang="en-US" sz="3877" dirty="0">
                <a:solidFill>
                  <a:srgbClr val="3D3D3D"/>
                </a:solidFill>
                <a:ea typeface="210 디딤고딕 Medium"/>
              </a:rPr>
              <a:t> </a:t>
            </a:r>
            <a:r>
              <a:rPr lang="en-US" sz="3877" dirty="0" err="1" smtClean="0">
                <a:solidFill>
                  <a:srgbClr val="3D3D3D"/>
                </a:solidFill>
                <a:ea typeface="210 디딤고딕 Medium"/>
              </a:rPr>
              <a:t>개요</a:t>
            </a:r>
            <a:r>
              <a:rPr lang="en-US" sz="3877" dirty="0" smtClean="0">
                <a:solidFill>
                  <a:srgbClr val="3D3D3D"/>
                </a:solidFill>
                <a:ea typeface="210 디딤고딕 Medium"/>
              </a:rPr>
              <a:t>  </a:t>
            </a:r>
            <a:r>
              <a:rPr lang="en-US" sz="3877" dirty="0">
                <a:solidFill>
                  <a:srgbClr val="3D3D3D"/>
                </a:solidFill>
                <a:ea typeface="210 디딤고딕 Medium"/>
              </a:rPr>
              <a:t>및 </a:t>
            </a:r>
            <a:r>
              <a:rPr lang="en-US" sz="3877" dirty="0" err="1">
                <a:solidFill>
                  <a:srgbClr val="3D3D3D"/>
                </a:solidFill>
                <a:ea typeface="210 디딤고딕 Medium"/>
              </a:rPr>
              <a:t>목표</a:t>
            </a:r>
            <a:endParaRPr lang="en-US" sz="387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386604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1447" y="4611307"/>
            <a:ext cx="5741295" cy="59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ko-KR" altLang="en-US" sz="3877" dirty="0" smtClean="0">
                <a:solidFill>
                  <a:srgbClr val="3D3D3D"/>
                </a:solidFill>
                <a:ea typeface="210 디딤고딕 Medium"/>
              </a:rPr>
              <a:t>기술 스택 및 사용 도구</a:t>
            </a:r>
            <a:endParaRPr lang="en-US" sz="387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620832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1447" y="5841309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ko-KR" altLang="en-US" sz="3877" dirty="0" smtClean="0">
                <a:solidFill>
                  <a:srgbClr val="3D3D3D"/>
                </a:solidFill>
                <a:ea typeface="210 디딤고딕 Medium"/>
              </a:rPr>
              <a:t>구현 전 계 및 설계</a:t>
            </a:r>
            <a:endParaRPr lang="en-US" sz="387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850834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1447" y="7067085"/>
            <a:ext cx="5741295" cy="59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ko-KR" altLang="en-US" sz="3877" dirty="0" smtClean="0">
                <a:solidFill>
                  <a:srgbClr val="3D3D3D"/>
                </a:solidFill>
                <a:ea typeface="210 디딤고딕 Medium"/>
              </a:rPr>
              <a:t>구현 과정</a:t>
            </a:r>
            <a:endParaRPr lang="en-US" sz="387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076610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1447" y="8292861"/>
            <a:ext cx="5741295" cy="59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ko-KR" altLang="en-US" sz="3877" dirty="0" smtClean="0">
                <a:solidFill>
                  <a:srgbClr val="3D3D3D"/>
                </a:solidFill>
                <a:ea typeface="210 디딤고딕 Medium"/>
              </a:rPr>
              <a:t>최종 결과물</a:t>
            </a:r>
            <a:endParaRPr lang="en-US" sz="387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8302386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05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532784" y="4865256"/>
            <a:ext cx="4262934" cy="4022660"/>
          </a:xfrm>
          <a:custGeom>
            <a:avLst/>
            <a:gdLst/>
            <a:ahLst/>
            <a:cxnLst/>
            <a:rect l="l" t="t" r="r" b="b"/>
            <a:pathLst>
              <a:path w="4262934" h="4022660">
                <a:moveTo>
                  <a:pt x="0" y="0"/>
                </a:moveTo>
                <a:lnTo>
                  <a:pt x="4262935" y="0"/>
                </a:lnTo>
                <a:lnTo>
                  <a:pt x="4262935" y="4022660"/>
                </a:lnTo>
                <a:lnTo>
                  <a:pt x="0" y="40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7986" y="6623999"/>
            <a:ext cx="935202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01C52"/>
                </a:solidFill>
                <a:ea typeface="210 디딤고딕 Bold"/>
              </a:rPr>
              <a:t>프로젝트 개요 및 목표</a:t>
            </a:r>
          </a:p>
        </p:txBody>
      </p:sp>
      <p:sp>
        <p:nvSpPr>
          <p:cNvPr id="3" name="Freeform 3"/>
          <p:cNvSpPr/>
          <p:nvPr/>
        </p:nvSpPr>
        <p:spPr>
          <a:xfrm>
            <a:off x="7266002" y="2662876"/>
            <a:ext cx="3755996" cy="3277960"/>
          </a:xfrm>
          <a:custGeom>
            <a:avLst/>
            <a:gdLst/>
            <a:ahLst/>
            <a:cxnLst/>
            <a:rect l="l" t="t" r="r" b="b"/>
            <a:pathLst>
              <a:path w="3755996" h="3277960">
                <a:moveTo>
                  <a:pt x="0" y="0"/>
                </a:moveTo>
                <a:lnTo>
                  <a:pt x="3755996" y="0"/>
                </a:lnTo>
                <a:lnTo>
                  <a:pt x="3755996" y="3277960"/>
                </a:lnTo>
                <a:lnTo>
                  <a:pt x="0" y="327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2560" y="2159000"/>
            <a:ext cx="3735705" cy="3735705"/>
            <a:chOff x="2702560" y="2159000"/>
            <a:chExt cx="3735705" cy="3735705"/>
          </a:xfrm>
        </p:grpSpPr>
        <p:sp>
          <p:nvSpPr>
            <p:cNvPr id="3" name="Freeform 3"/>
            <p:cNvSpPr/>
            <p:nvPr/>
          </p:nvSpPr>
          <p:spPr>
            <a:xfrm>
              <a:off x="2702560" y="2159000"/>
              <a:ext cx="3735705" cy="373570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052445" y="2377440"/>
              <a:ext cx="3035300" cy="316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4"/>
                </a:lnSpc>
              </a:pP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메인 </a:t>
              </a:r>
              <a:r>
                <a:rPr lang="ko-KR" altLang="en-US" sz="3299" dirty="0" err="1" smtClean="0">
                  <a:solidFill>
                    <a:srgbClr val="FFFFFF"/>
                  </a:solidFill>
                  <a:ea typeface="210 디딤고딕 Medium"/>
                </a:rPr>
                <a:t>웹페이지</a:t>
              </a: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 구현</a:t>
              </a:r>
              <a:endParaRPr lang="en-US" sz="3299" dirty="0">
                <a:solidFill>
                  <a:srgbClr val="FFFFFF"/>
                </a:solidFill>
                <a:ea typeface="210 디딤고딕 Medium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49490" y="2159000"/>
            <a:ext cx="3735705" cy="3735705"/>
            <a:chOff x="7349490" y="2159000"/>
            <a:chExt cx="3735705" cy="3735705"/>
          </a:xfrm>
        </p:grpSpPr>
        <p:sp>
          <p:nvSpPr>
            <p:cNvPr id="6" name="Freeform 6"/>
            <p:cNvSpPr/>
            <p:nvPr/>
          </p:nvSpPr>
          <p:spPr>
            <a:xfrm>
              <a:off x="7349490" y="2159000"/>
              <a:ext cx="3735705" cy="373570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700010" y="2377440"/>
              <a:ext cx="3035300" cy="316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4"/>
                </a:lnSpc>
              </a:pP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데이터 베이스</a:t>
              </a:r>
              <a:endParaRPr lang="en-US" altLang="ko-KR" sz="3299" dirty="0" smtClean="0">
                <a:solidFill>
                  <a:srgbClr val="FFFFFF"/>
                </a:solidFill>
                <a:ea typeface="210 디딤고딕 Medium"/>
              </a:endParaRPr>
            </a:p>
            <a:p>
              <a:pPr algn="ctr">
                <a:lnSpc>
                  <a:spcPts val="4124"/>
                </a:lnSpc>
              </a:pP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연동</a:t>
              </a:r>
              <a:endParaRPr lang="en-US" sz="3299" dirty="0">
                <a:solidFill>
                  <a:srgbClr val="FFFFFF"/>
                </a:solidFill>
                <a:ea typeface="210 디딤고딕 Medium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5800" y="723900"/>
            <a:ext cx="9419590" cy="991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7800"/>
              </a:lnSpc>
              <a:buFontTx/>
              <a:buNone/>
            </a:pP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프로젝트 개요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996420" y="2159000"/>
            <a:ext cx="3735705" cy="3735705"/>
            <a:chOff x="11996420" y="2159000"/>
            <a:chExt cx="3735705" cy="3735705"/>
          </a:xfrm>
        </p:grpSpPr>
        <p:sp>
          <p:nvSpPr>
            <p:cNvPr id="10" name="Freeform 10"/>
            <p:cNvSpPr/>
            <p:nvPr/>
          </p:nvSpPr>
          <p:spPr>
            <a:xfrm>
              <a:off x="11996420" y="2159000"/>
              <a:ext cx="3735705" cy="373570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346940" y="2377440"/>
              <a:ext cx="3035300" cy="316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4"/>
                </a:lnSpc>
              </a:pPr>
              <a:r>
                <a:rPr lang="en-US" sz="3299" dirty="0" smtClean="0">
                  <a:solidFill>
                    <a:srgbClr val="FFFFFF"/>
                  </a:solidFill>
                  <a:ea typeface="210 디딤고딕 Medium"/>
                </a:rPr>
                <a:t>APACHE</a:t>
              </a: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와</a:t>
              </a:r>
              <a:endParaRPr lang="en-US" altLang="ko-KR" sz="3299" dirty="0" smtClean="0">
                <a:solidFill>
                  <a:srgbClr val="FFFFFF"/>
                </a:solidFill>
                <a:ea typeface="210 디딤고딕 Medium"/>
              </a:endParaRPr>
            </a:p>
            <a:p>
              <a:pPr algn="ctr">
                <a:lnSpc>
                  <a:spcPts val="4124"/>
                </a:lnSpc>
              </a:pPr>
              <a:r>
                <a:rPr lang="en-US" sz="3299" dirty="0" smtClean="0">
                  <a:solidFill>
                    <a:srgbClr val="FFFFFF"/>
                  </a:solidFill>
                  <a:ea typeface="210 디딤고딕 Medium"/>
                </a:rPr>
                <a:t>PHP</a:t>
              </a: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를 이용해</a:t>
              </a:r>
              <a:endParaRPr lang="en-US" altLang="ko-KR" sz="3299" dirty="0" smtClean="0">
                <a:solidFill>
                  <a:srgbClr val="FFFFFF"/>
                </a:solidFill>
                <a:ea typeface="210 디딤고딕 Medium"/>
              </a:endParaRPr>
            </a:p>
            <a:p>
              <a:pPr algn="ctr">
                <a:lnSpc>
                  <a:spcPts val="4124"/>
                </a:lnSpc>
              </a:pPr>
              <a:r>
                <a:rPr lang="ko-KR" altLang="en-US" sz="3299" dirty="0" smtClean="0">
                  <a:solidFill>
                    <a:srgbClr val="FFFFFF"/>
                  </a:solidFill>
                  <a:ea typeface="210 디딤고딕 Medium"/>
                </a:rPr>
                <a:t>서버 구현</a:t>
              </a:r>
              <a:endParaRPr lang="en-US" sz="3299" dirty="0">
                <a:solidFill>
                  <a:srgbClr val="FFFFFF"/>
                </a:solidFill>
                <a:ea typeface="210 디딤고딕 Medium"/>
              </a:endParaRPr>
            </a:p>
          </p:txBody>
        </p:sp>
      </p:grpSp>
      <p:cxnSp>
        <p:nvCxnSpPr>
          <p:cNvPr id="12" name="AutoShape 12"/>
          <p:cNvCxnSpPr>
            <a:endCxn id="11" idx="1"/>
          </p:cNvCxnSpPr>
          <p:nvPr/>
        </p:nvCxnSpPr>
        <p:spPr>
          <a:xfrm rot="0" flipV="1">
            <a:off x="4345940" y="3960495"/>
            <a:ext cx="8001635" cy="33020"/>
          </a:xfrm>
          <a:prstGeom prst="line"/>
          <a:ln w="66675" cap="flat" cmpd="sng">
            <a:solidFill>
              <a:srgbClr val="101C5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5"/>
          <p:cNvGrpSpPr/>
          <p:nvPr/>
        </p:nvGrpSpPr>
        <p:grpSpPr>
          <a:xfrm>
            <a:off x="4878070" y="6264910"/>
            <a:ext cx="3735705" cy="3735705"/>
            <a:chOff x="4878070" y="6264910"/>
            <a:chExt cx="3735705" cy="3735705"/>
          </a:xfrm>
        </p:grpSpPr>
        <p:sp>
          <p:nvSpPr>
            <p:cNvPr id="17" name="Freeform 6"/>
            <p:cNvSpPr>
              <a:spLocks/>
            </p:cNvSpPr>
            <p:nvPr/>
          </p:nvSpPr>
          <p:spPr>
            <a:xfrm rot="0">
              <a:off x="4878070" y="6264910"/>
              <a:ext cx="3736340" cy="3736340"/>
            </a:xfrm>
            <a:custGeom>
              <a:gdLst>
                <a:gd fmla="*/ 406400 w 812801" name="TX0"/>
                <a:gd fmla="*/ 0 h 812801" name="TY0"/>
                <a:gd fmla="*/ 0 w 812801" name="TX1"/>
                <a:gd fmla="*/ 406400 h 812801" name="TY1"/>
                <a:gd fmla="*/ 406400 w 812801" name="TX2"/>
                <a:gd fmla="*/ 812800 h 812801" name="TY2"/>
                <a:gd fmla="*/ 812800 w 812801" name="TX3"/>
                <a:gd fmla="*/ 406400 h 812801" name="TY3"/>
                <a:gd fmla="*/ 406400 w 812801" name="TX4"/>
                <a:gd fmla="*/ 0 h 8128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12801" h="812801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8" name="TextBox 7"/>
            <p:cNvSpPr txBox="1">
              <a:spLocks/>
            </p:cNvSpPr>
            <p:nvPr/>
          </p:nvSpPr>
          <p:spPr>
            <a:xfrm rot="0">
              <a:off x="5227955" y="6483985"/>
              <a:ext cx="3035935" cy="3166745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124"/>
                </a:lnSpc>
                <a:buFontTx/>
                <a:buNone/>
              </a:pPr>
              <a:r>
                <a:rPr lang="ko-KR" altLang="en-US" sz="3295">
                  <a:solidFill>
                    <a:srgbClr val="FFFFFF"/>
                  </a:solidFill>
                  <a:ea typeface="210 디딤고딕 Medium" charset="0"/>
                </a:rPr>
                <a:t>게시판</a:t>
              </a:r>
              <a:endParaRPr lang="ko-KR" altLang="en-US" sz="3295">
                <a:solidFill>
                  <a:srgbClr val="FFFFFF"/>
                </a:solidFill>
                <a:ea typeface="210 디딤고딕 Medium" charset="0"/>
              </a:endParaRPr>
            </a:p>
            <a:p>
              <a:pPr marL="0" indent="0" algn="ctr" latinLnBrk="0">
                <a:lnSpc>
                  <a:spcPts val="4124"/>
                </a:lnSpc>
                <a:buFontTx/>
                <a:buNone/>
              </a:pPr>
              <a:r>
                <a:rPr lang="en-US" altLang="ko-KR" sz="3295">
                  <a:solidFill>
                    <a:srgbClr val="FFFFFF"/>
                  </a:solidFill>
                  <a:ea typeface="210 디딤고딕 Medium" charset="0"/>
                </a:rPr>
                <a:t>CRUD </a:t>
              </a:r>
              <a:r>
                <a:rPr lang="ko-KR" altLang="en-US" sz="3295">
                  <a:solidFill>
                    <a:srgbClr val="FFFFFF"/>
                  </a:solidFill>
                  <a:ea typeface="210 디딤고딕 Medium" charset="0"/>
                </a:rPr>
                <a:t>구현</a:t>
              </a:r>
              <a:endParaRPr lang="ko-KR" altLang="en-US" sz="3295">
                <a:solidFill>
                  <a:srgbClr val="FFFFFF"/>
                </a:solidFill>
                <a:ea typeface="210 디딤고딕 Medium" charset="0"/>
              </a:endParaRPr>
            </a:p>
          </p:txBody>
        </p:sp>
      </p:grpSp>
      <p:grpSp>
        <p:nvGrpSpPr>
          <p:cNvPr id="19" name="Group 9"/>
          <p:cNvGrpSpPr/>
          <p:nvPr/>
        </p:nvGrpSpPr>
        <p:grpSpPr>
          <a:xfrm>
            <a:off x="9525000" y="6264910"/>
            <a:ext cx="3735705" cy="3735705"/>
            <a:chOff x="9525000" y="6264910"/>
            <a:chExt cx="3735705" cy="3735705"/>
          </a:xfrm>
        </p:grpSpPr>
        <p:sp>
          <p:nvSpPr>
            <p:cNvPr id="20" name="Freeform 10"/>
            <p:cNvSpPr>
              <a:spLocks/>
            </p:cNvSpPr>
            <p:nvPr/>
          </p:nvSpPr>
          <p:spPr>
            <a:xfrm rot="0">
              <a:off x="9525000" y="6264910"/>
              <a:ext cx="3736340" cy="3736340"/>
            </a:xfrm>
            <a:custGeom>
              <a:gdLst>
                <a:gd fmla="*/ 406400 w 812801" name="TX0"/>
                <a:gd fmla="*/ 0 h 812801" name="TY0"/>
                <a:gd fmla="*/ 0 w 812801" name="TX1"/>
                <a:gd fmla="*/ 406400 h 812801" name="TY1"/>
                <a:gd fmla="*/ 406400 w 812801" name="TX2"/>
                <a:gd fmla="*/ 812800 h 812801" name="TY2"/>
                <a:gd fmla="*/ 812800 w 812801" name="TX3"/>
                <a:gd fmla="*/ 406400 h 812801" name="TY3"/>
                <a:gd fmla="*/ 406400 w 812801" name="TX4"/>
                <a:gd fmla="*/ 0 h 81280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12801" h="812801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21" name="TextBox 11"/>
            <p:cNvSpPr txBox="1">
              <a:spLocks/>
            </p:cNvSpPr>
            <p:nvPr/>
          </p:nvSpPr>
          <p:spPr>
            <a:xfrm rot="0">
              <a:off x="9874885" y="6483985"/>
              <a:ext cx="3035935" cy="3166745"/>
            </a:xfrm>
            <a:prstGeom prst="rect"/>
          </p:spPr>
          <p:txBody>
            <a:bodyPr wrap="square" lIns="50800" tIns="50800" rIns="50800" bIns="50800" numCol="1" vert="horz" anchor="ctr">
              <a:noAutofit/>
            </a:bodyPr>
            <a:lstStyle/>
            <a:p>
              <a:pPr marL="0" indent="0" algn="ctr" latinLnBrk="0">
                <a:lnSpc>
                  <a:spcPts val="4124"/>
                </a:lnSpc>
                <a:buFontTx/>
                <a:buNone/>
              </a:pPr>
              <a:r>
                <a:rPr lang="ko-KR" altLang="en-US" sz="3295">
                  <a:solidFill>
                    <a:srgbClr val="FFFFFF"/>
                  </a:solidFill>
                  <a:ea typeface="210 디딤고딕 Medium" charset="0"/>
                </a:rPr>
                <a:t>댓글</a:t>
              </a:r>
              <a:endParaRPr lang="ko-KR" altLang="en-US" sz="3295">
                <a:solidFill>
                  <a:srgbClr val="FFFFFF"/>
                </a:solidFill>
                <a:ea typeface="210 디딤고딕 Medium" charset="0"/>
              </a:endParaRPr>
            </a:p>
            <a:p>
              <a:pPr marL="0" indent="0" algn="ctr" latinLnBrk="0">
                <a:lnSpc>
                  <a:spcPts val="4124"/>
                </a:lnSpc>
                <a:buFontTx/>
                <a:buNone/>
              </a:pPr>
              <a:r>
                <a:rPr lang="ko-KR" altLang="en-US" sz="3295">
                  <a:solidFill>
                    <a:srgbClr val="FFFFFF"/>
                  </a:solidFill>
                  <a:ea typeface="210 디딤고딕 Medium" charset="0"/>
                </a:rPr>
                <a:t>CRUD 구현</a:t>
              </a:r>
              <a:endParaRPr lang="ko-KR" altLang="en-US" sz="3295">
                <a:solidFill>
                  <a:srgbClr val="FFFFFF"/>
                </a:solidFill>
                <a:ea typeface="210 디딤고딕 Medium" charset="0"/>
              </a:endParaRPr>
            </a:p>
          </p:txBody>
        </p:sp>
      </p:grpSp>
      <p:sp>
        <p:nvSpPr>
          <p:cNvPr id="22" name="AutoShape 12"/>
          <p:cNvSpPr/>
          <p:nvPr/>
        </p:nvSpPr>
        <p:spPr>
          <a:xfrm>
            <a:off x="4906010" y="8082915"/>
            <a:ext cx="8232775" cy="17145"/>
          </a:xfrm>
          <a:prstGeom prst="line">
            <a:avLst/>
          </a:prstGeom>
          <a:ln w="66675" cap="flat">
            <a:solidFill>
              <a:srgbClr val="101C5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도형 43"/>
          <p:cNvSpPr>
            <a:spLocks/>
          </p:cNvSpPr>
          <p:nvPr/>
        </p:nvSpPr>
        <p:spPr>
          <a:xfrm rot="0">
            <a:off x="5730875" y="6016625"/>
            <a:ext cx="2016760" cy="3286760"/>
          </a:xfrm>
          <a:prstGeom prst="flowChartProcess"/>
          <a:solidFill>
            <a:srgbClr val="F1F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39"/>
          <p:cNvSpPr>
            <a:spLocks/>
          </p:cNvSpPr>
          <p:nvPr/>
        </p:nvSpPr>
        <p:spPr>
          <a:xfrm rot="0">
            <a:off x="9286875" y="2555875"/>
            <a:ext cx="5810885" cy="5572760"/>
          </a:xfrm>
          <a:prstGeom prst="flowChartProcess"/>
          <a:solidFill>
            <a:srgbClr val="F1F1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4432300" y="771525"/>
            <a:ext cx="9419590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 latinLnBrk="0">
              <a:lnSpc>
                <a:spcPts val="7800"/>
              </a:lnSpc>
              <a:buFontTx/>
              <a:buNone/>
            </a:pPr>
            <a:r>
              <a:rPr lang="ko-KR" altLang="en-US" sz="6500">
                <a:solidFill>
                  <a:srgbClr val="101C52"/>
                </a:solidFill>
                <a:ea typeface="210 디딤고딕 Bold" charset="0"/>
              </a:rPr>
              <a:t>유스케이스</a:t>
            </a:r>
            <a:endParaRPr lang="ko-KR" altLang="en-US" sz="6500">
              <a:solidFill>
                <a:srgbClr val="101C52"/>
              </a:solidFill>
              <a:ea typeface="210 디딤고딕 Bold" charset="0"/>
            </a:endParaRPr>
          </a:p>
        </p:txBody>
      </p:sp>
      <p:sp>
        <p:nvSpPr>
          <p:cNvPr id="9" name="도형 1"/>
          <p:cNvSpPr>
            <a:spLocks/>
          </p:cNvSpPr>
          <p:nvPr/>
        </p:nvSpPr>
        <p:spPr>
          <a:xfrm rot="0">
            <a:off x="4342130" y="2560955"/>
            <a:ext cx="359410" cy="26670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2"/>
          <p:cNvCxnSpPr/>
          <p:nvPr/>
        </p:nvCxnSpPr>
        <p:spPr>
          <a:xfrm rot="0">
            <a:off x="4521835" y="2827020"/>
            <a:ext cx="6985" cy="46545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3"/>
          <p:cNvCxnSpPr/>
          <p:nvPr/>
        </p:nvCxnSpPr>
        <p:spPr>
          <a:xfrm rot="0" flipH="1">
            <a:off x="4382135" y="2973070"/>
            <a:ext cx="279400" cy="6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4"/>
          <p:cNvCxnSpPr/>
          <p:nvPr/>
        </p:nvCxnSpPr>
        <p:spPr>
          <a:xfrm rot="0" flipV="1">
            <a:off x="4452620" y="3295015"/>
            <a:ext cx="73025" cy="13906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5"/>
          <p:cNvCxnSpPr/>
          <p:nvPr/>
        </p:nvCxnSpPr>
        <p:spPr>
          <a:xfrm rot="0" flipH="1" flipV="1">
            <a:off x="4531360" y="3295650"/>
            <a:ext cx="63500" cy="14287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6"/>
          <p:cNvSpPr txBox="1">
            <a:spLocks/>
          </p:cNvSpPr>
          <p:nvPr/>
        </p:nvSpPr>
        <p:spPr>
          <a:xfrm rot="0">
            <a:off x="4086860" y="3531235"/>
            <a:ext cx="88519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사용자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1"/>
          <p:cNvSpPr>
            <a:spLocks/>
          </p:cNvSpPr>
          <p:nvPr/>
        </p:nvSpPr>
        <p:spPr>
          <a:xfrm rot="0">
            <a:off x="9453880" y="2722880"/>
            <a:ext cx="169100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" name="도형 12"/>
          <p:cNvCxnSpPr/>
          <p:nvPr/>
        </p:nvCxnSpPr>
        <p:spPr>
          <a:xfrm rot="0">
            <a:off x="7580630" y="3001010"/>
            <a:ext cx="1873885" cy="2413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도형 13"/>
          <p:cNvCxnSpPr/>
          <p:nvPr/>
        </p:nvCxnSpPr>
        <p:spPr>
          <a:xfrm rot="0">
            <a:off x="7332980" y="3277870"/>
            <a:ext cx="610235" cy="120078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14"/>
          <p:cNvCxnSpPr/>
          <p:nvPr/>
        </p:nvCxnSpPr>
        <p:spPr>
          <a:xfrm rot="0" flipH="1">
            <a:off x="5537200" y="3277870"/>
            <a:ext cx="601345" cy="119253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도형 15"/>
          <p:cNvSpPr>
            <a:spLocks/>
          </p:cNvSpPr>
          <p:nvPr/>
        </p:nvSpPr>
        <p:spPr>
          <a:xfrm rot="0">
            <a:off x="9478010" y="503301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상세 보기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16"/>
          <p:cNvCxnSpPr/>
          <p:nvPr/>
        </p:nvCxnSpPr>
        <p:spPr>
          <a:xfrm rot="0">
            <a:off x="10299065" y="3326130"/>
            <a:ext cx="12700" cy="170751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17"/>
          <p:cNvSpPr>
            <a:spLocks/>
          </p:cNvSpPr>
          <p:nvPr/>
        </p:nvSpPr>
        <p:spPr>
          <a:xfrm rot="0">
            <a:off x="5890260" y="2762885"/>
            <a:ext cx="169100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메인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8"/>
          <p:cNvSpPr>
            <a:spLocks/>
          </p:cNvSpPr>
          <p:nvPr/>
        </p:nvSpPr>
        <p:spPr>
          <a:xfrm rot="0">
            <a:off x="4692015" y="4469765"/>
            <a:ext cx="169100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회사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약도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9"/>
          <p:cNvSpPr>
            <a:spLocks/>
          </p:cNvSpPr>
          <p:nvPr/>
        </p:nvSpPr>
        <p:spPr>
          <a:xfrm rot="0">
            <a:off x="7097395" y="4478020"/>
            <a:ext cx="169100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0"/>
          <p:cNvSpPr>
            <a:spLocks/>
          </p:cNvSpPr>
          <p:nvPr/>
        </p:nvSpPr>
        <p:spPr>
          <a:xfrm rot="0">
            <a:off x="13145135" y="2731135"/>
            <a:ext cx="169100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새글 작성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2"/>
          <p:cNvSpPr>
            <a:spLocks/>
          </p:cNvSpPr>
          <p:nvPr/>
        </p:nvSpPr>
        <p:spPr>
          <a:xfrm rot="0">
            <a:off x="13169265" y="502539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3"/>
          <p:cNvCxnSpPr/>
          <p:nvPr/>
        </p:nvCxnSpPr>
        <p:spPr>
          <a:xfrm rot="0" flipV="1">
            <a:off x="10900410" y="3246120"/>
            <a:ext cx="2493010" cy="187579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24"/>
          <p:cNvCxnSpPr/>
          <p:nvPr/>
        </p:nvCxnSpPr>
        <p:spPr>
          <a:xfrm rot="0">
            <a:off x="11144250" y="3024505"/>
            <a:ext cx="2001520" cy="889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5"/>
          <p:cNvSpPr>
            <a:spLocks/>
          </p:cNvSpPr>
          <p:nvPr/>
        </p:nvSpPr>
        <p:spPr>
          <a:xfrm rot="0">
            <a:off x="13145770" y="733552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26"/>
          <p:cNvCxnSpPr/>
          <p:nvPr/>
        </p:nvCxnSpPr>
        <p:spPr>
          <a:xfrm rot="0" flipV="1">
            <a:off x="11144250" y="5327015"/>
            <a:ext cx="2025650" cy="825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27"/>
          <p:cNvCxnSpPr/>
          <p:nvPr/>
        </p:nvCxnSpPr>
        <p:spPr>
          <a:xfrm rot="0">
            <a:off x="10900410" y="5547995"/>
            <a:ext cx="2489835" cy="18764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28"/>
          <p:cNvSpPr>
            <a:spLocks/>
          </p:cNvSpPr>
          <p:nvPr/>
        </p:nvSpPr>
        <p:spPr>
          <a:xfrm rot="0">
            <a:off x="9454515" y="731139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 보기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29"/>
          <p:cNvCxnSpPr/>
          <p:nvPr/>
        </p:nvCxnSpPr>
        <p:spPr>
          <a:xfrm rot="0" flipH="1">
            <a:off x="10287635" y="5636260"/>
            <a:ext cx="24130" cy="167576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도형 32"/>
          <p:cNvSpPr>
            <a:spLocks/>
          </p:cNvSpPr>
          <p:nvPr/>
        </p:nvSpPr>
        <p:spPr>
          <a:xfrm rot="0">
            <a:off x="5890895" y="619252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 쓰기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3"/>
          <p:cNvSpPr>
            <a:spLocks/>
          </p:cNvSpPr>
          <p:nvPr/>
        </p:nvSpPr>
        <p:spPr>
          <a:xfrm rot="0">
            <a:off x="5922645" y="7351395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 수정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4"/>
          <p:cNvSpPr>
            <a:spLocks/>
          </p:cNvSpPr>
          <p:nvPr/>
        </p:nvSpPr>
        <p:spPr>
          <a:xfrm rot="0">
            <a:off x="5890895" y="8510270"/>
            <a:ext cx="1666875" cy="60388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 삭제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35"/>
          <p:cNvCxnSpPr/>
          <p:nvPr/>
        </p:nvCxnSpPr>
        <p:spPr>
          <a:xfrm rot="0" flipH="1" flipV="1">
            <a:off x="7557135" y="6494145"/>
            <a:ext cx="1898015" cy="111950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36"/>
          <p:cNvCxnSpPr/>
          <p:nvPr/>
        </p:nvCxnSpPr>
        <p:spPr>
          <a:xfrm rot="0" flipH="1">
            <a:off x="7557135" y="7613015"/>
            <a:ext cx="1898015" cy="119951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37"/>
          <p:cNvCxnSpPr/>
          <p:nvPr/>
        </p:nvCxnSpPr>
        <p:spPr>
          <a:xfrm rot="0" flipH="1">
            <a:off x="7588885" y="7613015"/>
            <a:ext cx="1866265" cy="4064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38"/>
          <p:cNvCxnSpPr/>
          <p:nvPr/>
        </p:nvCxnSpPr>
        <p:spPr>
          <a:xfrm rot="0">
            <a:off x="4857750" y="3063875"/>
            <a:ext cx="1033145" cy="127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42"/>
          <p:cNvSpPr txBox="1">
            <a:spLocks/>
          </p:cNvSpPr>
          <p:nvPr/>
        </p:nvSpPr>
        <p:spPr>
          <a:xfrm rot="0">
            <a:off x="11334750" y="2095500"/>
            <a:ext cx="16992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게시판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4"/>
          <p:cNvSpPr txBox="1">
            <a:spLocks/>
          </p:cNvSpPr>
          <p:nvPr/>
        </p:nvSpPr>
        <p:spPr>
          <a:xfrm rot="0">
            <a:off x="5882005" y="5516880"/>
            <a:ext cx="16992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게시판 댓글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7986" y="6623999"/>
            <a:ext cx="935202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800"/>
              </a:lnSpc>
            </a:pPr>
            <a:r>
              <a:rPr lang="ko-KR" altLang="en-US" sz="6500" dirty="0">
                <a:solidFill>
                  <a:srgbClr val="101C52"/>
                </a:solidFill>
                <a:ea typeface="210 디딤고딕 Bold"/>
              </a:rPr>
              <a:t>기술 스택 및 사용 도구</a:t>
            </a:r>
          </a:p>
        </p:txBody>
      </p:sp>
      <p:sp>
        <p:nvSpPr>
          <p:cNvPr id="3" name="Freeform 3"/>
          <p:cNvSpPr/>
          <p:nvPr/>
        </p:nvSpPr>
        <p:spPr>
          <a:xfrm>
            <a:off x="7266002" y="2662876"/>
            <a:ext cx="3755996" cy="3277960"/>
          </a:xfrm>
          <a:custGeom>
            <a:avLst/>
            <a:gdLst/>
            <a:ahLst/>
            <a:cxnLst/>
            <a:rect l="l" t="t" r="r" b="b"/>
            <a:pathLst>
              <a:path w="3755996" h="3277960">
                <a:moveTo>
                  <a:pt x="0" y="0"/>
                </a:moveTo>
                <a:lnTo>
                  <a:pt x="3755996" y="0"/>
                </a:lnTo>
                <a:lnTo>
                  <a:pt x="3755996" y="3277960"/>
                </a:lnTo>
                <a:lnTo>
                  <a:pt x="0" y="327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792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95108" y="1409700"/>
            <a:ext cx="3733800" cy="1447800"/>
            <a:chOff x="0" y="0"/>
            <a:chExt cx="824428" cy="232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428" cy="232282"/>
            </a:xfrm>
            <a:custGeom>
              <a:avLst/>
              <a:gdLst/>
              <a:ahLst/>
              <a:cxnLst/>
              <a:rect l="l" t="t" r="r" b="b"/>
              <a:pathLst>
                <a:path w="824428" h="232282">
                  <a:moveTo>
                    <a:pt x="0" y="0"/>
                  </a:moveTo>
                  <a:lnTo>
                    <a:pt x="824428" y="0"/>
                  </a:lnTo>
                  <a:lnTo>
                    <a:pt x="824428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24428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5000" dirty="0" smtClean="0">
                  <a:solidFill>
                    <a:srgbClr val="F1F1F1"/>
                  </a:solidFill>
                  <a:ea typeface="210 디딤고딕 Bold"/>
                </a:rPr>
                <a:t>사용 도구</a:t>
              </a:r>
              <a:endParaRPr lang="en-US" sz="50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grpSp>
        <p:nvGrpSpPr>
          <p:cNvPr id="15" name="Group 2"/>
          <p:cNvGrpSpPr/>
          <p:nvPr/>
        </p:nvGrpSpPr>
        <p:grpSpPr>
          <a:xfrm>
            <a:off x="2165638" y="1409700"/>
            <a:ext cx="3733800" cy="1447800"/>
            <a:chOff x="0" y="0"/>
            <a:chExt cx="824428" cy="232282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824428" cy="232282"/>
            </a:xfrm>
            <a:custGeom>
              <a:avLst/>
              <a:gdLst/>
              <a:ahLst/>
              <a:cxnLst/>
              <a:rect l="l" t="t" r="r" b="b"/>
              <a:pathLst>
                <a:path w="824428" h="232282">
                  <a:moveTo>
                    <a:pt x="0" y="0"/>
                  </a:moveTo>
                  <a:lnTo>
                    <a:pt x="824428" y="0"/>
                  </a:lnTo>
                  <a:lnTo>
                    <a:pt x="824428" y="232282"/>
                  </a:lnTo>
                  <a:lnTo>
                    <a:pt x="0" y="232282"/>
                  </a:lnTo>
                  <a:close/>
                </a:path>
              </a:pathLst>
            </a:custGeom>
            <a:solidFill>
              <a:srgbClr val="101C52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0" y="-76200"/>
              <a:ext cx="824428" cy="308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ko-KR" altLang="en-US" sz="5000" dirty="0" smtClean="0">
                  <a:solidFill>
                    <a:srgbClr val="F1F1F1"/>
                  </a:solidFill>
                  <a:ea typeface="210 디딤고딕 Bold"/>
                </a:rPr>
                <a:t>기술 스택</a:t>
              </a:r>
              <a:endParaRPr lang="en-US" sz="5000" dirty="0">
                <a:solidFill>
                  <a:srgbClr val="F1F1F1"/>
                </a:solidFill>
                <a:ea typeface="210 디딤고딕 Bold"/>
              </a:endParaRPr>
            </a:p>
          </p:txBody>
        </p:sp>
      </p:grpSp>
      <p:sp>
        <p:nvSpPr>
          <p:cNvPr id="19" name="AutoShape 4" descr="HTML&amp;CSS] HTML이란"/>
          <p:cNvSpPr>
            <a:spLocks noChangeAspect="1" noChangeArrowheads="1"/>
          </p:cNvSpPr>
          <p:nvPr/>
        </p:nvSpPr>
        <p:spPr bwMode="auto">
          <a:xfrm>
            <a:off x="155575" y="-144463"/>
            <a:ext cx="4678348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" y="4248402"/>
            <a:ext cx="6776899" cy="25622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2" y="7537284"/>
            <a:ext cx="2914650" cy="15716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08" y="5305425"/>
            <a:ext cx="2133600" cy="21336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295900"/>
            <a:ext cx="2143125" cy="2143125"/>
          </a:xfrm>
          <a:prstGeom prst="rect">
            <a:avLst/>
          </a:prstGeom>
        </p:spPr>
      </p:pic>
      <p:sp>
        <p:nvSpPr>
          <p:cNvPr id="29" name="TextBox 4"/>
          <p:cNvSpPr txBox="1"/>
          <p:nvPr/>
        </p:nvSpPr>
        <p:spPr>
          <a:xfrm>
            <a:off x="1022457" y="3079451"/>
            <a:ext cx="6020162" cy="47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</a:pP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HTML, </a:t>
            </a:r>
            <a:r>
              <a:rPr lang="en-US" altLang="ko-KR" sz="3157" dirty="0" err="1" smtClean="0">
                <a:solidFill>
                  <a:srgbClr val="3D3D3D"/>
                </a:solidFill>
                <a:ea typeface="210 디딤고딕 Medium"/>
              </a:rPr>
              <a:t>javaScript</a:t>
            </a: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, CSS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11651927" y="3096263"/>
            <a:ext cx="6020162" cy="47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9"/>
              </a:lnSpc>
            </a:pPr>
            <a:r>
              <a:rPr lang="en-US" altLang="ko-KR" sz="3157" dirty="0" smtClean="0">
                <a:solidFill>
                  <a:srgbClr val="3D3D3D"/>
                </a:solidFill>
                <a:ea typeface="210 디딤고딕 Medium"/>
              </a:rPr>
              <a:t>Apache, Heidi</a:t>
            </a:r>
            <a:endParaRPr lang="en-US" altLang="ko-KR" sz="3157" dirty="0">
              <a:solidFill>
                <a:srgbClr val="3D3D3D"/>
              </a:solidFill>
              <a:ea typeface="210 디딤고딕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7986" y="6623999"/>
            <a:ext cx="935202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Calibri"/>
                <a:ea typeface="210 디딤고딕 Bold"/>
                <a:cs typeface="+mn-cs"/>
              </a:rPr>
              <a:t>구현 과정</a:t>
            </a:r>
            <a:endParaRPr kumimoji="0" lang="ko-KR" altLang="en-US" sz="6500" b="0" i="0" u="none" strike="noStrike" kern="1200" cap="none" spc="0" normalizeH="0" baseline="0" noProof="0" dirty="0">
              <a:ln>
                <a:noFill/>
              </a:ln>
              <a:solidFill>
                <a:srgbClr val="101C52"/>
              </a:solidFill>
              <a:effectLst/>
              <a:uLnTx/>
              <a:uFillTx/>
              <a:latin typeface="Calibri"/>
              <a:ea typeface="210 디딤고딕 Bold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266002" y="2662876"/>
            <a:ext cx="3755996" cy="3277960"/>
          </a:xfrm>
          <a:custGeom>
            <a:avLst/>
            <a:gdLst/>
            <a:ahLst/>
            <a:cxnLst/>
            <a:rect l="l" t="t" r="r" b="b"/>
            <a:pathLst>
              <a:path w="3755996" h="3277960">
                <a:moveTo>
                  <a:pt x="0" y="0"/>
                </a:moveTo>
                <a:lnTo>
                  <a:pt x="3755996" y="0"/>
                </a:lnTo>
                <a:lnTo>
                  <a:pt x="3755996" y="3277960"/>
                </a:lnTo>
                <a:lnTo>
                  <a:pt x="0" y="3277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696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643856"/>
            <a:ext cx="800295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 smtClean="0">
                <a:solidFill>
                  <a:srgbClr val="101C52"/>
                </a:solidFill>
                <a:ea typeface="210 디딤고딕 Bold"/>
              </a:rPr>
              <a:t>1. </a:t>
            </a:r>
            <a:r>
              <a:rPr lang="ko-KR" altLang="en-US" sz="6500" dirty="0" smtClean="0">
                <a:solidFill>
                  <a:srgbClr val="101C52"/>
                </a:solidFill>
                <a:ea typeface="210 디딤고딕 Bold"/>
              </a:rPr>
              <a:t>메인 페이지</a:t>
            </a:r>
            <a:endParaRPr lang="en-US" sz="6500" dirty="0">
              <a:solidFill>
                <a:srgbClr val="101C52"/>
              </a:solidFill>
              <a:ea typeface="210 디딤고딕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810638" y="2377248"/>
            <a:ext cx="602016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9"/>
              </a:lnSpc>
            </a:pPr>
            <a:r>
              <a:rPr lang="en-US" sz="3157" dirty="0" smtClean="0">
                <a:solidFill>
                  <a:srgbClr val="3D3D3D"/>
                </a:solidFill>
                <a:ea typeface="210 디딤고딕 Medium"/>
              </a:rPr>
              <a:t>Apache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를 이용해 메인 </a:t>
            </a: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페이지 구현</a:t>
            </a:r>
            <a:endParaRPr lang="en-US" altLang="ko-KR" sz="3157" dirty="0" smtClean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상단 배너를 구현하여</a:t>
            </a:r>
            <a:endParaRPr lang="en-US" altLang="ko-KR" sz="3157" dirty="0" smtClean="0">
              <a:solidFill>
                <a:srgbClr val="3D3D3D"/>
              </a:solidFill>
              <a:ea typeface="210 디딤고딕 Medium"/>
            </a:endParaRPr>
          </a:p>
          <a:p>
            <a:pPr>
              <a:lnSpc>
                <a:spcPts val="3789"/>
              </a:lnSpc>
            </a:pPr>
            <a:r>
              <a:rPr lang="ko-KR" altLang="en-US" sz="3157" dirty="0" smtClean="0">
                <a:solidFill>
                  <a:srgbClr val="3D3D3D"/>
                </a:solidFill>
                <a:ea typeface="210 디딤고딕 Medium"/>
              </a:rPr>
              <a:t>각 콘텐츠로 진입이 용이하게 사용</a:t>
            </a:r>
            <a:endParaRPr lang="en-US" sz="3157" dirty="0">
              <a:solidFill>
                <a:srgbClr val="3D3D3D"/>
              </a:solidFill>
              <a:ea typeface="210 디딤고딕 Medium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75243"/>
            <a:ext cx="10735631" cy="5950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90</Paragraphs>
  <Words>260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int1513</cp:lastModifiedBy>
  <dc:title>남색 마케팅 프로젝트 진행 상황 보고서 프리젠테이션</dc:title>
  <cp:version>9.104.137.47964</cp:version>
  <dcterms:modified xsi:type="dcterms:W3CDTF">2024-03-22T07:52:37Z</dcterms:modified>
</cp:coreProperties>
</file>